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Lst>
  <p:sldSz cx="9144000" cy="6858000" type="screen4x3"/>
  <p:notesSz cx="6797675"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81600"/>
            <a:ext cx="9144000" cy="1676400"/>
          </a:xfrm>
        </p:spPr>
        <p:txBody>
          <a:bodyPr>
            <a:noAutofit/>
          </a:bodyPr>
          <a:lstStyle/>
          <a:p>
            <a:pPr>
              <a:lnSpc>
                <a:spcPct val="150000"/>
              </a:lnSpc>
            </a:pPr>
            <a:r>
              <a:rPr lang="en-US" sz="1200" b="1" dirty="0" smtClean="0">
                <a:solidFill>
                  <a:srgbClr val="0000CC"/>
                </a:solidFill>
                <a:latin typeface="Arial" pitchFamily="34" charset="0"/>
                <a:cs typeface="Arial" pitchFamily="34" charset="0"/>
              </a:rPr>
              <a:t>Dr. C. </a:t>
            </a:r>
            <a:r>
              <a:rPr lang="en-US" sz="1200" b="1" dirty="0" err="1" smtClean="0">
                <a:solidFill>
                  <a:srgbClr val="0000CC"/>
                </a:solidFill>
                <a:latin typeface="Arial" pitchFamily="34" charset="0"/>
                <a:cs typeface="Arial" pitchFamily="34" charset="0"/>
              </a:rPr>
              <a:t>Balachandran</a:t>
            </a:r>
            <a:r>
              <a:rPr lang="en-US" sz="1200" b="1" dirty="0" smtClean="0">
                <a:solidFill>
                  <a:srgbClr val="0000CC"/>
                </a:solidFill>
                <a:latin typeface="Arial" pitchFamily="34" charset="0"/>
                <a:cs typeface="Arial" pitchFamily="34" charset="0"/>
              </a:rPr>
              <a:t>, </a:t>
            </a:r>
            <a:r>
              <a:rPr lang="en-US" sz="1200" b="1" dirty="0" err="1" smtClean="0">
                <a:solidFill>
                  <a:srgbClr val="0000CC"/>
                </a:solidFill>
                <a:latin typeface="Arial" pitchFamily="34" charset="0"/>
                <a:cs typeface="Arial" pitchFamily="34" charset="0"/>
              </a:rPr>
              <a:t>Hon’ble</a:t>
            </a:r>
            <a:r>
              <a:rPr lang="en-US" sz="1200" b="1" dirty="0" smtClean="0">
                <a:solidFill>
                  <a:srgbClr val="0000CC"/>
                </a:solidFill>
                <a:latin typeface="Arial" pitchFamily="34" charset="0"/>
                <a:cs typeface="Arial" pitchFamily="34" charset="0"/>
              </a:rPr>
              <a:t> Vice Chancellor, TANUVAS ; Dr. R.K. Singh, </a:t>
            </a:r>
            <a:r>
              <a:rPr lang="en-US" sz="1200" b="1" dirty="0" err="1" smtClean="0">
                <a:solidFill>
                  <a:srgbClr val="0000CC"/>
                </a:solidFill>
                <a:latin typeface="Arial" pitchFamily="34" charset="0"/>
                <a:cs typeface="Arial" pitchFamily="34" charset="0"/>
              </a:rPr>
              <a:t>Hon’ble</a:t>
            </a:r>
            <a:r>
              <a:rPr lang="en-US" sz="1200" b="1" dirty="0" smtClean="0">
                <a:solidFill>
                  <a:srgbClr val="0000CC"/>
                </a:solidFill>
                <a:latin typeface="Arial" pitchFamily="34" charset="0"/>
                <a:cs typeface="Arial" pitchFamily="34" charset="0"/>
              </a:rPr>
              <a:t> Vice-Chancellor &amp; Director, IVRI </a:t>
            </a:r>
            <a:r>
              <a:rPr lang="en-US" sz="1200" b="1" dirty="0" smtClean="0">
                <a:latin typeface="Arial" pitchFamily="34" charset="0"/>
                <a:cs typeface="Arial" pitchFamily="34" charset="0"/>
              </a:rPr>
              <a:t>and </a:t>
            </a:r>
            <a:br>
              <a:rPr lang="en-US" sz="1200" b="1" dirty="0" smtClean="0">
                <a:latin typeface="Arial" pitchFamily="34" charset="0"/>
                <a:cs typeface="Arial" pitchFamily="34" charset="0"/>
              </a:rPr>
            </a:br>
            <a:r>
              <a:rPr lang="en-US" sz="1200" b="1" dirty="0" smtClean="0">
                <a:solidFill>
                  <a:srgbClr val="0000CC"/>
                </a:solidFill>
                <a:latin typeface="Arial" pitchFamily="34" charset="0"/>
                <a:cs typeface="Arial" pitchFamily="34" charset="0"/>
              </a:rPr>
              <a:t>Dr. A.K. </a:t>
            </a:r>
            <a:r>
              <a:rPr lang="en-US" sz="1200" b="1" dirty="0" err="1" smtClean="0">
                <a:solidFill>
                  <a:srgbClr val="0000CC"/>
                </a:solidFill>
                <a:latin typeface="Arial" pitchFamily="34" charset="0"/>
                <a:cs typeface="Arial" pitchFamily="34" charset="0"/>
              </a:rPr>
              <a:t>Rawat</a:t>
            </a:r>
            <a:r>
              <a:rPr lang="en-US" sz="1200" b="1" dirty="0" smtClean="0">
                <a:solidFill>
                  <a:srgbClr val="0000CC"/>
                </a:solidFill>
                <a:latin typeface="Arial" pitchFamily="34" charset="0"/>
                <a:cs typeface="Arial" pitchFamily="34" charset="0"/>
              </a:rPr>
              <a:t>, Adviser, DBT, Co-Chairman, TRPVB-EC </a:t>
            </a:r>
            <a:r>
              <a:rPr lang="en-US" sz="1200" b="1" dirty="0" smtClean="0">
                <a:latin typeface="Arial" pitchFamily="34" charset="0"/>
                <a:cs typeface="Arial" pitchFamily="34" charset="0"/>
              </a:rPr>
              <a:t>releasing </a:t>
            </a:r>
            <a:r>
              <a:rPr lang="en-US" sz="1200" b="1" dirty="0" err="1" smtClean="0">
                <a:solidFill>
                  <a:srgbClr val="C00000"/>
                </a:solidFill>
                <a:latin typeface="Arial" pitchFamily="34" charset="0"/>
                <a:cs typeface="Arial" pitchFamily="34" charset="0"/>
              </a:rPr>
              <a:t>CaniPRO</a:t>
            </a:r>
            <a:r>
              <a:rPr lang="en-US" sz="1200" b="1" dirty="0" smtClean="0">
                <a:solidFill>
                  <a:srgbClr val="C00000"/>
                </a:solidFill>
                <a:latin typeface="Arial" pitchFamily="34" charset="0"/>
                <a:cs typeface="Arial" pitchFamily="34" charset="0"/>
              </a:rPr>
              <a:t> Gel </a:t>
            </a:r>
            <a:r>
              <a:rPr lang="en-US" sz="1200" b="1" dirty="0" smtClean="0">
                <a:latin typeface="Arial" pitchFamily="34" charset="0"/>
                <a:cs typeface="Arial" pitchFamily="34" charset="0"/>
              </a:rPr>
              <a:t>developed at TRPVB during the </a:t>
            </a:r>
            <a:r>
              <a:rPr lang="en-US" sz="1200" b="1" dirty="0" smtClean="0">
                <a:solidFill>
                  <a:srgbClr val="C00000"/>
                </a:solidFill>
                <a:latin typeface="Arial" pitchFamily="34" charset="0"/>
                <a:cs typeface="Arial" pitchFamily="34" charset="0"/>
              </a:rPr>
              <a:t>10</a:t>
            </a:r>
            <a:r>
              <a:rPr lang="en-US" sz="1200" b="1" baseline="30000" dirty="0" smtClean="0">
                <a:solidFill>
                  <a:srgbClr val="C00000"/>
                </a:solidFill>
                <a:latin typeface="Arial" pitchFamily="34" charset="0"/>
                <a:cs typeface="Arial" pitchFamily="34" charset="0"/>
              </a:rPr>
              <a:t>th</a:t>
            </a:r>
            <a:r>
              <a:rPr lang="en-US" sz="1200" b="1" dirty="0" smtClean="0">
                <a:solidFill>
                  <a:srgbClr val="C00000"/>
                </a:solidFill>
                <a:latin typeface="Arial" pitchFamily="34" charset="0"/>
                <a:cs typeface="Arial" pitchFamily="34" charset="0"/>
              </a:rPr>
              <a:t> Executive Committee meeting</a:t>
            </a:r>
            <a:r>
              <a:rPr lang="en-US" sz="1200" b="1" dirty="0" smtClean="0">
                <a:latin typeface="Arial" pitchFamily="34" charset="0"/>
                <a:cs typeface="Arial" pitchFamily="34" charset="0"/>
              </a:rPr>
              <a:t> held on 11.11.2019. Others present include </a:t>
            </a:r>
            <a:r>
              <a:rPr lang="en-US" sz="1200" b="1" dirty="0" smtClean="0"/>
              <a:t>Dr. V.A. </a:t>
            </a:r>
            <a:r>
              <a:rPr lang="en-US" sz="1200" b="1" dirty="0" err="1" smtClean="0"/>
              <a:t>Srinivasan</a:t>
            </a:r>
            <a:r>
              <a:rPr lang="en-US" sz="1200" b="1" dirty="0" smtClean="0"/>
              <a:t> Adviser  NDDB and Former MD, IIL, Hyderabad ; Dr. Ashok Kumar</a:t>
            </a:r>
            <a:r>
              <a:rPr lang="en-IN" sz="1200" b="1" dirty="0" smtClean="0"/>
              <a:t>, </a:t>
            </a:r>
            <a:r>
              <a:rPr lang="en-US" sz="1200" b="1" dirty="0" smtClean="0"/>
              <a:t>Assistant Director General, ICAR (Animal Health), New Delhi ; Dr. C.G. Joshi</a:t>
            </a:r>
            <a:r>
              <a:rPr lang="en-IN" sz="1200" b="1" dirty="0" smtClean="0"/>
              <a:t>, </a:t>
            </a:r>
            <a:r>
              <a:rPr lang="en-US" sz="1200" b="1" dirty="0" smtClean="0"/>
              <a:t>Director, GBRC, Gujarat (EC Member) ; Dr. G. Dhinakar Raj, Director, Centre for Animal Health Studies, TANUVAS ; Dr. Cecilia Joseph, Director of Research </a:t>
            </a:r>
            <a:r>
              <a:rPr lang="en-US" sz="1200" b="1" dirty="0" err="1" smtClean="0"/>
              <a:t>i/c</a:t>
            </a:r>
            <a:r>
              <a:rPr lang="en-US" sz="1200" b="1" dirty="0" smtClean="0"/>
              <a:t>, TANUVAS ; Dr. </a:t>
            </a:r>
            <a:r>
              <a:rPr lang="en-US" sz="1200" b="1" dirty="0" err="1" smtClean="0"/>
              <a:t>Tensingh</a:t>
            </a:r>
            <a:r>
              <a:rPr lang="en-US" sz="1200" b="1" dirty="0" smtClean="0"/>
              <a:t> </a:t>
            </a:r>
            <a:r>
              <a:rPr lang="en-US" sz="1200" b="1" dirty="0" err="1" smtClean="0"/>
              <a:t>Gnanaraj</a:t>
            </a:r>
            <a:r>
              <a:rPr lang="en-US" sz="1200" b="1" dirty="0" smtClean="0"/>
              <a:t>, Registrar, TANUVAS and Dr. M. Raman, Project Director </a:t>
            </a:r>
            <a:r>
              <a:rPr lang="en-US" sz="1200" b="1" dirty="0" err="1" smtClean="0"/>
              <a:t>i/c</a:t>
            </a:r>
            <a:r>
              <a:rPr lang="en-US" sz="1200" b="1" dirty="0" smtClean="0"/>
              <a:t>, TRPVB-TANUVAS</a:t>
            </a:r>
            <a:endParaRPr lang="en-IN" sz="1200" b="1" dirty="0"/>
          </a:p>
        </p:txBody>
      </p:sp>
      <p:pic>
        <p:nvPicPr>
          <p:cNvPr id="4" name="Picture 3" descr="IMG-20191111-WA0089.jpg"/>
          <p:cNvPicPr>
            <a:picLocks noChangeAspect="1"/>
          </p:cNvPicPr>
          <p:nvPr/>
        </p:nvPicPr>
        <p:blipFill>
          <a:blip r:embed="rId2"/>
          <a:stretch>
            <a:fillRect/>
          </a:stretch>
        </p:blipFill>
        <p:spPr>
          <a:xfrm>
            <a:off x="533400" y="152400"/>
            <a:ext cx="8153400" cy="5029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5000"/>
            <a:ext cx="9144000" cy="1143000"/>
          </a:xfrm>
        </p:spPr>
        <p:txBody>
          <a:bodyPr>
            <a:noAutofit/>
          </a:bodyPr>
          <a:lstStyle/>
          <a:p>
            <a:pPr>
              <a:lnSpc>
                <a:spcPct val="150000"/>
              </a:lnSpc>
            </a:pPr>
            <a:r>
              <a:rPr lang="en-US" sz="1600" b="1" dirty="0" smtClean="0">
                <a:solidFill>
                  <a:srgbClr val="C00000"/>
                </a:solidFill>
                <a:latin typeface="Times New Roman" pitchFamily="18" charset="0"/>
                <a:cs typeface="Times New Roman" pitchFamily="18" charset="0"/>
              </a:rPr>
              <a:t>Dr. C. </a:t>
            </a:r>
            <a:r>
              <a:rPr lang="en-US" sz="1600" b="1" dirty="0" err="1" smtClean="0">
                <a:solidFill>
                  <a:srgbClr val="C00000"/>
                </a:solidFill>
                <a:latin typeface="Times New Roman" pitchFamily="18" charset="0"/>
                <a:cs typeface="Times New Roman" pitchFamily="18" charset="0"/>
              </a:rPr>
              <a:t>Balachandran</a:t>
            </a:r>
            <a:r>
              <a:rPr lang="en-US" sz="1600" b="1" dirty="0" smtClean="0">
                <a:solidFill>
                  <a:srgbClr val="C00000"/>
                </a:solidFill>
                <a:latin typeface="Times New Roman" pitchFamily="18" charset="0"/>
                <a:cs typeface="Times New Roman" pitchFamily="18" charset="0"/>
              </a:rPr>
              <a:t>, </a:t>
            </a:r>
            <a:r>
              <a:rPr lang="en-US" sz="1600" b="1" dirty="0" err="1" smtClean="0">
                <a:solidFill>
                  <a:srgbClr val="C00000"/>
                </a:solidFill>
                <a:latin typeface="Times New Roman" pitchFamily="18" charset="0"/>
                <a:cs typeface="Times New Roman" pitchFamily="18" charset="0"/>
              </a:rPr>
              <a:t>Hon’ble</a:t>
            </a:r>
            <a:r>
              <a:rPr lang="en-US" sz="1600" b="1" dirty="0" smtClean="0">
                <a:solidFill>
                  <a:srgbClr val="C00000"/>
                </a:solidFill>
                <a:latin typeface="Times New Roman" pitchFamily="18" charset="0"/>
                <a:cs typeface="Times New Roman" pitchFamily="18" charset="0"/>
              </a:rPr>
              <a:t> Vice Chancellor, TANUVAS  and Mr. </a:t>
            </a:r>
            <a:r>
              <a:rPr lang="en-US" sz="1600" b="1" dirty="0" err="1" smtClean="0">
                <a:solidFill>
                  <a:srgbClr val="C00000"/>
                </a:solidFill>
                <a:latin typeface="Times New Roman" pitchFamily="18" charset="0"/>
                <a:cs typeface="Times New Roman" pitchFamily="18" charset="0"/>
              </a:rPr>
              <a:t>Sanjeev</a:t>
            </a:r>
            <a:r>
              <a:rPr lang="en-US" sz="1600" b="1" dirty="0" smtClean="0">
                <a:solidFill>
                  <a:srgbClr val="C00000"/>
                </a:solidFill>
                <a:latin typeface="Times New Roman" pitchFamily="18" charset="0"/>
                <a:cs typeface="Times New Roman" pitchFamily="18" charset="0"/>
              </a:rPr>
              <a:t> </a:t>
            </a:r>
            <a:r>
              <a:rPr lang="en-US" sz="1600" b="1" dirty="0" err="1" smtClean="0">
                <a:solidFill>
                  <a:srgbClr val="C00000"/>
                </a:solidFill>
                <a:latin typeface="Times New Roman" pitchFamily="18" charset="0"/>
                <a:cs typeface="Times New Roman" pitchFamily="18" charset="0"/>
              </a:rPr>
              <a:t>Naayar</a:t>
            </a:r>
            <a:r>
              <a:rPr lang="en-US" sz="1600" b="1" dirty="0" smtClean="0">
                <a:solidFill>
                  <a:srgbClr val="C00000"/>
                </a:solidFill>
                <a:latin typeface="Times New Roman" pitchFamily="18" charset="0"/>
                <a:cs typeface="Times New Roman" pitchFamily="18" charset="0"/>
              </a:rPr>
              <a:t>, M/s. Biomed, USA </a:t>
            </a:r>
            <a:r>
              <a:rPr lang="en-US" sz="1600" b="1" dirty="0" smtClean="0">
                <a:latin typeface="Times New Roman" pitchFamily="18" charset="0"/>
                <a:cs typeface="Times New Roman" pitchFamily="18" charset="0"/>
              </a:rPr>
              <a:t>exchanging </a:t>
            </a:r>
            <a:r>
              <a:rPr lang="en-US" sz="1600" b="1" dirty="0" err="1" smtClean="0">
                <a:latin typeface="Times New Roman" pitchFamily="18" charset="0"/>
                <a:cs typeface="Times New Roman" pitchFamily="18" charset="0"/>
              </a:rPr>
              <a:t>MoU</a:t>
            </a:r>
            <a:r>
              <a:rPr lang="en-US" sz="1600" b="1" dirty="0" smtClean="0">
                <a:latin typeface="Times New Roman" pitchFamily="18" charset="0"/>
                <a:cs typeface="Times New Roman" pitchFamily="18" charset="0"/>
              </a:rPr>
              <a:t> for the </a:t>
            </a:r>
            <a:r>
              <a:rPr lang="en-US" sz="1600" b="1" dirty="0" err="1" smtClean="0">
                <a:latin typeface="Times New Roman" pitchFamily="18" charset="0"/>
                <a:cs typeface="Times New Roman" pitchFamily="18" charset="0"/>
              </a:rPr>
              <a:t>Inpouch</a:t>
            </a:r>
            <a:r>
              <a:rPr lang="en-US" sz="1600" b="1" dirty="0" smtClean="0">
                <a:latin typeface="Times New Roman" pitchFamily="18" charset="0"/>
                <a:cs typeface="Times New Roman" pitchFamily="18" charset="0"/>
              </a:rPr>
              <a:t> TF Kit manufacturing; during the 10</a:t>
            </a:r>
            <a:r>
              <a:rPr lang="en-US" sz="1600" b="1" baseline="30000" dirty="0" smtClean="0">
                <a:latin typeface="Times New Roman" pitchFamily="18" charset="0"/>
                <a:cs typeface="Times New Roman" pitchFamily="18" charset="0"/>
              </a:rPr>
              <a:t>th</a:t>
            </a:r>
            <a:r>
              <a:rPr lang="en-US" sz="1600" b="1" dirty="0" smtClean="0">
                <a:latin typeface="Times New Roman" pitchFamily="18" charset="0"/>
                <a:cs typeface="Times New Roman" pitchFamily="18" charset="0"/>
              </a:rPr>
              <a:t> Executive Committee and Review Committee Meeting  held at TRPVB Conference Hall on 11.11.2019</a:t>
            </a:r>
            <a:endParaRPr lang="en-IN" sz="1600" b="1" dirty="0">
              <a:latin typeface="Times New Roman" pitchFamily="18" charset="0"/>
              <a:cs typeface="Times New Roman" pitchFamily="18" charset="0"/>
            </a:endParaRPr>
          </a:p>
        </p:txBody>
      </p:sp>
      <p:pic>
        <p:nvPicPr>
          <p:cNvPr id="3" name="Picture 2" descr="IMG-20191111-WA0093.jpg"/>
          <p:cNvPicPr>
            <a:picLocks noChangeAspect="1"/>
          </p:cNvPicPr>
          <p:nvPr/>
        </p:nvPicPr>
        <p:blipFill>
          <a:blip r:embed="rId2"/>
          <a:stretch>
            <a:fillRect/>
          </a:stretch>
        </p:blipFill>
        <p:spPr>
          <a:xfrm>
            <a:off x="457200" y="127000"/>
            <a:ext cx="8267700" cy="5511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638800"/>
            <a:ext cx="9144000" cy="1219200"/>
          </a:xfrm>
        </p:spPr>
        <p:txBody>
          <a:bodyPr>
            <a:noAutofit/>
          </a:bodyPr>
          <a:lstStyle/>
          <a:p>
            <a:pPr>
              <a:lnSpc>
                <a:spcPct val="150000"/>
              </a:lnSpc>
            </a:pPr>
            <a:r>
              <a:rPr lang="en-US" sz="1400" b="1" dirty="0" smtClean="0">
                <a:solidFill>
                  <a:srgbClr val="C00000"/>
                </a:solidFill>
                <a:latin typeface="Times New Roman" pitchFamily="18" charset="0"/>
                <a:cs typeface="Times New Roman" pitchFamily="18" charset="0"/>
              </a:rPr>
              <a:t>Dr. C. </a:t>
            </a:r>
            <a:r>
              <a:rPr lang="en-US" sz="1400" b="1" dirty="0" err="1" smtClean="0">
                <a:solidFill>
                  <a:srgbClr val="C00000"/>
                </a:solidFill>
                <a:latin typeface="Times New Roman" pitchFamily="18" charset="0"/>
                <a:cs typeface="Times New Roman" pitchFamily="18" charset="0"/>
              </a:rPr>
              <a:t>Balachandran</a:t>
            </a:r>
            <a:r>
              <a:rPr lang="en-US" sz="1400" b="1" dirty="0" smtClean="0">
                <a:solidFill>
                  <a:srgbClr val="C00000"/>
                </a:solidFill>
                <a:latin typeface="Times New Roman" pitchFamily="18" charset="0"/>
                <a:cs typeface="Times New Roman" pitchFamily="18" charset="0"/>
              </a:rPr>
              <a:t>, </a:t>
            </a:r>
            <a:r>
              <a:rPr lang="en-US" sz="1400" b="1" dirty="0" err="1" smtClean="0">
                <a:solidFill>
                  <a:srgbClr val="C00000"/>
                </a:solidFill>
                <a:latin typeface="Times New Roman" pitchFamily="18" charset="0"/>
                <a:cs typeface="Times New Roman" pitchFamily="18" charset="0"/>
              </a:rPr>
              <a:t>Hon’ble</a:t>
            </a:r>
            <a:r>
              <a:rPr lang="en-US" sz="1400" b="1" dirty="0" smtClean="0">
                <a:solidFill>
                  <a:srgbClr val="C00000"/>
                </a:solidFill>
                <a:latin typeface="Times New Roman" pitchFamily="18" charset="0"/>
                <a:cs typeface="Times New Roman" pitchFamily="18" charset="0"/>
              </a:rPr>
              <a:t> Vice Chancellor, TANUVAS  </a:t>
            </a:r>
            <a:r>
              <a:rPr lang="en-US" sz="1400" b="1" dirty="0" smtClean="0">
                <a:latin typeface="Times New Roman" pitchFamily="18" charset="0"/>
                <a:cs typeface="Times New Roman" pitchFamily="18" charset="0"/>
              </a:rPr>
              <a:t>and </a:t>
            </a:r>
            <a:r>
              <a:rPr lang="en-US" sz="1400" b="1" dirty="0" smtClean="0">
                <a:solidFill>
                  <a:srgbClr val="C00000"/>
                </a:solidFill>
                <a:latin typeface="Times New Roman" pitchFamily="18" charset="0"/>
                <a:cs typeface="Times New Roman" pitchFamily="18" charset="0"/>
              </a:rPr>
              <a:t>Dr. S. </a:t>
            </a:r>
            <a:r>
              <a:rPr lang="en-US" sz="1400" b="1" dirty="0" err="1" smtClean="0">
                <a:solidFill>
                  <a:srgbClr val="C00000"/>
                </a:solidFill>
                <a:latin typeface="Times New Roman" pitchFamily="18" charset="0"/>
                <a:cs typeface="Times New Roman" pitchFamily="18" charset="0"/>
              </a:rPr>
              <a:t>Ramamoorthy</a:t>
            </a:r>
            <a:r>
              <a:rPr lang="en-US" sz="1400" b="1" dirty="0" smtClean="0">
                <a:solidFill>
                  <a:srgbClr val="C00000"/>
                </a:solidFill>
                <a:latin typeface="Times New Roman" pitchFamily="18" charset="0"/>
                <a:cs typeface="Times New Roman" pitchFamily="18" charset="0"/>
              </a:rPr>
              <a:t>, CEO, M/</a:t>
            </a:r>
            <a:r>
              <a:rPr lang="en-US" sz="1400" b="1" dirty="0" err="1" smtClean="0">
                <a:solidFill>
                  <a:srgbClr val="C00000"/>
                </a:solidFill>
                <a:latin typeface="Times New Roman" pitchFamily="18" charset="0"/>
                <a:cs typeface="Times New Roman" pitchFamily="18" charset="0"/>
              </a:rPr>
              <a:t>s.Palamur</a:t>
            </a:r>
            <a:r>
              <a:rPr lang="en-US" sz="1400" b="1" dirty="0" smtClean="0">
                <a:solidFill>
                  <a:srgbClr val="C00000"/>
                </a:solidFill>
                <a:latin typeface="Times New Roman" pitchFamily="18" charset="0"/>
                <a:cs typeface="Times New Roman" pitchFamily="18" charset="0"/>
              </a:rPr>
              <a:t> Biosciences, Hyderabad </a:t>
            </a:r>
            <a:r>
              <a:rPr lang="en-US" sz="1400" b="1" dirty="0" smtClean="0">
                <a:latin typeface="Times New Roman" pitchFamily="18" charset="0"/>
                <a:cs typeface="Times New Roman" pitchFamily="18" charset="0"/>
              </a:rPr>
              <a:t>exchanging  </a:t>
            </a:r>
            <a:r>
              <a:rPr lang="en-US" sz="1400" b="1" dirty="0" err="1" smtClean="0">
                <a:latin typeface="Times New Roman" pitchFamily="18" charset="0"/>
                <a:cs typeface="Times New Roman" pitchFamily="18" charset="0"/>
              </a:rPr>
              <a:t>MoU</a:t>
            </a:r>
            <a:r>
              <a:rPr lang="en-US" sz="1400" b="1" dirty="0" smtClean="0">
                <a:latin typeface="Times New Roman" pitchFamily="18" charset="0"/>
                <a:cs typeface="Times New Roman" pitchFamily="18" charset="0"/>
              </a:rPr>
              <a:t> for the transfer of  CPV VLP  Technology ; during the 10</a:t>
            </a:r>
            <a:r>
              <a:rPr lang="en-US" sz="1400" b="1" baseline="30000" dirty="0" smtClean="0">
                <a:latin typeface="Times New Roman" pitchFamily="18" charset="0"/>
                <a:cs typeface="Times New Roman" pitchFamily="18" charset="0"/>
              </a:rPr>
              <a:t>th</a:t>
            </a:r>
            <a:r>
              <a:rPr lang="en-US" sz="1400" b="1" dirty="0" smtClean="0">
                <a:latin typeface="Times New Roman" pitchFamily="18" charset="0"/>
                <a:cs typeface="Times New Roman" pitchFamily="18" charset="0"/>
              </a:rPr>
              <a:t> Executive Committee and Review Committee Meeting  held at TRPVB Conference Hall on 11.11.2019</a:t>
            </a:r>
            <a:endParaRPr lang="en-IN" sz="1400" dirty="0"/>
          </a:p>
        </p:txBody>
      </p:sp>
      <p:pic>
        <p:nvPicPr>
          <p:cNvPr id="3" name="Picture 2" descr="IMG-20191111-WA0098.jpg"/>
          <p:cNvPicPr>
            <a:picLocks noChangeAspect="1"/>
          </p:cNvPicPr>
          <p:nvPr/>
        </p:nvPicPr>
        <p:blipFill>
          <a:blip r:embed="rId2"/>
          <a:stretch>
            <a:fillRect/>
          </a:stretch>
        </p:blipFill>
        <p:spPr>
          <a:xfrm>
            <a:off x="762000" y="203200"/>
            <a:ext cx="7924800" cy="5283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562600"/>
            <a:ext cx="9144000" cy="1295400"/>
          </a:xfrm>
        </p:spPr>
        <p:txBody>
          <a:bodyPr>
            <a:noAutofit/>
          </a:bodyPr>
          <a:lstStyle/>
          <a:p>
            <a:pPr>
              <a:lnSpc>
                <a:spcPct val="150000"/>
              </a:lnSpc>
            </a:pPr>
            <a:r>
              <a:rPr lang="en-US" sz="1400" b="1" dirty="0" smtClean="0">
                <a:latin typeface="Times New Roman" pitchFamily="18" charset="0"/>
                <a:cs typeface="Times New Roman" pitchFamily="18" charset="0"/>
              </a:rPr>
              <a:t>Dr. C. </a:t>
            </a:r>
            <a:r>
              <a:rPr lang="en-US" sz="1400" b="1" dirty="0" err="1" smtClean="0">
                <a:latin typeface="Times New Roman" pitchFamily="18" charset="0"/>
                <a:cs typeface="Times New Roman" pitchFamily="18" charset="0"/>
              </a:rPr>
              <a:t>Balachandran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Hon’ble</a:t>
            </a:r>
            <a:r>
              <a:rPr lang="en-US" sz="1400" b="1" dirty="0" smtClean="0">
                <a:latin typeface="Times New Roman" pitchFamily="18" charset="0"/>
                <a:cs typeface="Times New Roman" pitchFamily="18" charset="0"/>
              </a:rPr>
              <a:t> Vice Chancellor, TANUVAS is receiving a </a:t>
            </a:r>
            <a:r>
              <a:rPr lang="en-US" sz="1400" b="1" dirty="0" err="1" smtClean="0">
                <a:latin typeface="Times New Roman" pitchFamily="18" charset="0"/>
                <a:cs typeface="Times New Roman" pitchFamily="18" charset="0"/>
              </a:rPr>
              <a:t>cheque</a:t>
            </a:r>
            <a:r>
              <a:rPr lang="en-US" sz="1400" b="1" dirty="0" smtClean="0">
                <a:latin typeface="Times New Roman" pitchFamily="18" charset="0"/>
                <a:cs typeface="Times New Roman" pitchFamily="18" charset="0"/>
              </a:rPr>
              <a:t> for Rs.4,00,000/- as tech transfer fee from Dr. </a:t>
            </a:r>
            <a:r>
              <a:rPr lang="en-US" sz="1400" b="1" dirty="0" err="1" smtClean="0">
                <a:latin typeface="Times New Roman" pitchFamily="18" charset="0"/>
                <a:cs typeface="Times New Roman" pitchFamily="18" charset="0"/>
              </a:rPr>
              <a:t>Ramamoorthy</a:t>
            </a:r>
            <a:r>
              <a:rPr lang="en-US" sz="1400" b="1" dirty="0" smtClean="0">
                <a:latin typeface="Times New Roman" pitchFamily="18" charset="0"/>
                <a:cs typeface="Times New Roman" pitchFamily="18" charset="0"/>
              </a:rPr>
              <a:t>, CEO , M/s. </a:t>
            </a:r>
            <a:r>
              <a:rPr lang="en-US" sz="1400" b="1" dirty="0" err="1" smtClean="0">
                <a:latin typeface="Times New Roman" pitchFamily="18" charset="0"/>
                <a:cs typeface="Times New Roman" pitchFamily="18" charset="0"/>
              </a:rPr>
              <a:t>Palamur</a:t>
            </a:r>
            <a:r>
              <a:rPr lang="en-US" sz="1400" b="1" dirty="0" smtClean="0">
                <a:latin typeface="Times New Roman" pitchFamily="18" charset="0"/>
                <a:cs typeface="Times New Roman" pitchFamily="18" charset="0"/>
              </a:rPr>
              <a:t> Biosciences, Hyderabad  for the transfer of CPV VLP technology during the 10</a:t>
            </a:r>
            <a:r>
              <a:rPr lang="en-US" sz="1400" b="1" baseline="30000" dirty="0" smtClean="0">
                <a:latin typeface="Times New Roman" pitchFamily="18" charset="0"/>
                <a:cs typeface="Times New Roman" pitchFamily="18" charset="0"/>
              </a:rPr>
              <a:t>th</a:t>
            </a:r>
            <a:r>
              <a:rPr lang="en-US" sz="1400" b="1" dirty="0" smtClean="0">
                <a:latin typeface="Times New Roman" pitchFamily="18" charset="0"/>
                <a:cs typeface="Times New Roman" pitchFamily="18" charset="0"/>
              </a:rPr>
              <a:t> Executive Committee and Review Committee Meeting  held at TRPVB Conference Hall on 11.11.2019</a:t>
            </a:r>
            <a:endParaRPr lang="en-IN" sz="1400" dirty="0"/>
          </a:p>
        </p:txBody>
      </p:sp>
      <p:pic>
        <p:nvPicPr>
          <p:cNvPr id="3" name="Picture 2" descr="IMG-20191111-WA0100.jpg"/>
          <p:cNvPicPr>
            <a:picLocks noChangeAspect="1"/>
          </p:cNvPicPr>
          <p:nvPr/>
        </p:nvPicPr>
        <p:blipFill>
          <a:blip r:embed="rId2"/>
          <a:stretch>
            <a:fillRect/>
          </a:stretch>
        </p:blipFill>
        <p:spPr>
          <a:xfrm>
            <a:off x="609600" y="152400"/>
            <a:ext cx="8001000" cy="5334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5000"/>
            <a:ext cx="9144000" cy="1066800"/>
          </a:xfrm>
        </p:spPr>
        <p:txBody>
          <a:bodyPr>
            <a:noAutofit/>
          </a:bodyPr>
          <a:lstStyle/>
          <a:p>
            <a:pPr>
              <a:lnSpc>
                <a:spcPct val="150000"/>
              </a:lnSpc>
            </a:pPr>
            <a:r>
              <a:rPr lang="en-US" sz="1400" b="1" dirty="0" smtClean="0">
                <a:latin typeface="Arial" pitchFamily="34" charset="0"/>
                <a:cs typeface="Arial" pitchFamily="34" charset="0"/>
              </a:rPr>
              <a:t>Dr. C. </a:t>
            </a:r>
            <a:r>
              <a:rPr lang="en-US" sz="1400" b="1" dirty="0" err="1" smtClean="0">
                <a:latin typeface="Arial" pitchFamily="34" charset="0"/>
                <a:cs typeface="Arial" pitchFamily="34" charset="0"/>
              </a:rPr>
              <a:t>Balachandran</a:t>
            </a:r>
            <a:r>
              <a:rPr lang="en-US" sz="1400" b="1" dirty="0" smtClean="0">
                <a:latin typeface="Arial" pitchFamily="34" charset="0"/>
                <a:cs typeface="Arial" pitchFamily="34" charset="0"/>
              </a:rPr>
              <a:t>, </a:t>
            </a:r>
            <a:r>
              <a:rPr lang="en-US" sz="1400" b="1" dirty="0" err="1" smtClean="0">
                <a:latin typeface="Arial" pitchFamily="34" charset="0"/>
                <a:cs typeface="Arial" pitchFamily="34" charset="0"/>
              </a:rPr>
              <a:t>Hon’ble</a:t>
            </a:r>
            <a:r>
              <a:rPr lang="en-US" sz="1400" b="1" dirty="0" smtClean="0">
                <a:latin typeface="Arial" pitchFamily="34" charset="0"/>
                <a:cs typeface="Arial" pitchFamily="34" charset="0"/>
              </a:rPr>
              <a:t> Vice Chancellor, TANUVAS ; Dr. R.K. Singh, </a:t>
            </a:r>
            <a:r>
              <a:rPr lang="en-US" sz="1400" b="1" dirty="0" err="1" smtClean="0">
                <a:latin typeface="Arial" pitchFamily="34" charset="0"/>
                <a:cs typeface="Arial" pitchFamily="34" charset="0"/>
              </a:rPr>
              <a:t>Hon’ble</a:t>
            </a:r>
            <a:r>
              <a:rPr lang="en-US" sz="1400" b="1" dirty="0" smtClean="0">
                <a:latin typeface="Arial" pitchFamily="34" charset="0"/>
                <a:cs typeface="Arial" pitchFamily="34" charset="0"/>
              </a:rPr>
              <a:t> Vice-Chancellor &amp; Director, IVRI and Dr. A.K. </a:t>
            </a:r>
            <a:r>
              <a:rPr lang="en-US" sz="1400" b="1" dirty="0" err="1" smtClean="0">
                <a:latin typeface="Arial" pitchFamily="34" charset="0"/>
                <a:cs typeface="Arial" pitchFamily="34" charset="0"/>
              </a:rPr>
              <a:t>Rawat</a:t>
            </a:r>
            <a:r>
              <a:rPr lang="en-US" sz="1400" b="1" dirty="0" smtClean="0">
                <a:latin typeface="Arial" pitchFamily="34" charset="0"/>
                <a:cs typeface="Arial" pitchFamily="34" charset="0"/>
              </a:rPr>
              <a:t>, Adviser, DBT, Co-Chairman, TRPVB-EC inaugurated the Next Generation Sequencing (NGS) facility at TRPVB – TANUVAS </a:t>
            </a:r>
            <a:r>
              <a:rPr lang="en-US" sz="1400" b="1" dirty="0" smtClean="0">
                <a:latin typeface="Times New Roman" pitchFamily="18" charset="0"/>
                <a:cs typeface="Times New Roman" pitchFamily="18" charset="0"/>
              </a:rPr>
              <a:t>on 11.11.2019</a:t>
            </a:r>
            <a:endParaRPr lang="en-IN" sz="1400" dirty="0"/>
          </a:p>
        </p:txBody>
      </p:sp>
      <p:pic>
        <p:nvPicPr>
          <p:cNvPr id="3" name="Picture 2" descr="IMG-20191111-WA0082.jpg"/>
          <p:cNvPicPr>
            <a:picLocks noChangeAspect="1"/>
          </p:cNvPicPr>
          <p:nvPr/>
        </p:nvPicPr>
        <p:blipFill>
          <a:blip r:embed="rId2"/>
          <a:stretch>
            <a:fillRect/>
          </a:stretch>
        </p:blipFill>
        <p:spPr>
          <a:xfrm>
            <a:off x="304800" y="152400"/>
            <a:ext cx="8686800" cy="5410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924550"/>
            <a:ext cx="8839200" cy="704850"/>
          </a:xfrm>
        </p:spPr>
        <p:txBody>
          <a:bodyPr>
            <a:normAutofit/>
          </a:bodyPr>
          <a:lstStyle/>
          <a:p>
            <a:r>
              <a:rPr lang="en-IN" sz="1400" b="1" dirty="0" smtClean="0">
                <a:solidFill>
                  <a:srgbClr val="0000CC"/>
                </a:solidFill>
                <a:latin typeface="Arial" pitchFamily="34" charset="0"/>
                <a:cs typeface="Arial" pitchFamily="34" charset="0"/>
              </a:rPr>
              <a:t>11.11.2019</a:t>
            </a:r>
            <a:br>
              <a:rPr lang="en-IN" sz="1400" b="1" dirty="0" smtClean="0">
                <a:solidFill>
                  <a:srgbClr val="0000CC"/>
                </a:solidFill>
                <a:latin typeface="Arial" pitchFamily="34" charset="0"/>
                <a:cs typeface="Arial" pitchFamily="34" charset="0"/>
              </a:rPr>
            </a:br>
            <a:r>
              <a:rPr lang="en-IN" sz="1400" b="1" dirty="0" smtClean="0">
                <a:solidFill>
                  <a:srgbClr val="0000CC"/>
                </a:solidFill>
                <a:latin typeface="Arial" pitchFamily="34" charset="0"/>
                <a:cs typeface="Arial" pitchFamily="34" charset="0"/>
              </a:rPr>
              <a:t>Tenth TRPVB Executive Committee and </a:t>
            </a:r>
            <a:r>
              <a:rPr lang="en-US" sz="1400" b="1" dirty="0" smtClean="0">
                <a:solidFill>
                  <a:srgbClr val="0000CC"/>
                </a:solidFill>
                <a:latin typeface="Times New Roman" pitchFamily="18" charset="0"/>
                <a:cs typeface="Times New Roman" pitchFamily="18" charset="0"/>
              </a:rPr>
              <a:t>Review Committee Meeting </a:t>
            </a:r>
            <a:r>
              <a:rPr lang="en-IN" sz="1400" b="1" smtClean="0">
                <a:solidFill>
                  <a:srgbClr val="0000CC"/>
                </a:solidFill>
                <a:latin typeface="Arial" pitchFamily="34" charset="0"/>
                <a:cs typeface="Arial" pitchFamily="34" charset="0"/>
              </a:rPr>
              <a:t>in progress</a:t>
            </a:r>
            <a:endParaRPr lang="en-IN" sz="1400" dirty="0">
              <a:solidFill>
                <a:srgbClr val="0000CC"/>
              </a:solidFill>
            </a:endParaRPr>
          </a:p>
        </p:txBody>
      </p:sp>
      <p:pic>
        <p:nvPicPr>
          <p:cNvPr id="3" name="Picture 2" descr="IMG-20191111-WA0084.jpg"/>
          <p:cNvPicPr>
            <a:picLocks noChangeAspect="1"/>
          </p:cNvPicPr>
          <p:nvPr/>
        </p:nvPicPr>
        <p:blipFill>
          <a:blip r:embed="rId2"/>
          <a:stretch>
            <a:fillRect/>
          </a:stretch>
        </p:blipFill>
        <p:spPr>
          <a:xfrm>
            <a:off x="228600" y="76200"/>
            <a:ext cx="8801100" cy="5638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5000"/>
            <a:ext cx="9144000" cy="1066800"/>
          </a:xfrm>
        </p:spPr>
        <p:txBody>
          <a:bodyPr>
            <a:noAutofit/>
          </a:bodyPr>
          <a:lstStyle/>
          <a:p>
            <a:pPr>
              <a:lnSpc>
                <a:spcPct val="150000"/>
              </a:lnSpc>
            </a:pPr>
            <a:r>
              <a:rPr lang="en-US" sz="1400" b="1" dirty="0" smtClean="0">
                <a:latin typeface="Arial" pitchFamily="34" charset="0"/>
                <a:cs typeface="Arial" pitchFamily="34" charset="0"/>
              </a:rPr>
              <a:t>Dr. C. </a:t>
            </a:r>
            <a:r>
              <a:rPr lang="en-US" sz="1400" b="1" dirty="0" err="1" smtClean="0">
                <a:latin typeface="Arial" pitchFamily="34" charset="0"/>
                <a:cs typeface="Arial" pitchFamily="34" charset="0"/>
              </a:rPr>
              <a:t>Balachandran</a:t>
            </a:r>
            <a:r>
              <a:rPr lang="en-US" sz="1400" b="1" dirty="0" smtClean="0">
                <a:latin typeface="Arial" pitchFamily="34" charset="0"/>
                <a:cs typeface="Arial" pitchFamily="34" charset="0"/>
              </a:rPr>
              <a:t>, </a:t>
            </a:r>
            <a:r>
              <a:rPr lang="en-US" sz="1400" b="1" dirty="0" err="1" smtClean="0">
                <a:latin typeface="Arial" pitchFamily="34" charset="0"/>
                <a:cs typeface="Arial" pitchFamily="34" charset="0"/>
              </a:rPr>
              <a:t>Hon’ble</a:t>
            </a:r>
            <a:r>
              <a:rPr lang="en-US" sz="1400" b="1" dirty="0" smtClean="0">
                <a:latin typeface="Arial" pitchFamily="34" charset="0"/>
                <a:cs typeface="Arial" pitchFamily="34" charset="0"/>
              </a:rPr>
              <a:t> Vice Chancellor, TANUVAS ; Dr. R.K. Singh, </a:t>
            </a:r>
            <a:r>
              <a:rPr lang="en-US" sz="1400" b="1" dirty="0" err="1" smtClean="0">
                <a:latin typeface="Arial" pitchFamily="34" charset="0"/>
                <a:cs typeface="Arial" pitchFamily="34" charset="0"/>
              </a:rPr>
              <a:t>Hon’ble</a:t>
            </a:r>
            <a:r>
              <a:rPr lang="en-US" sz="1400" b="1" dirty="0" smtClean="0">
                <a:latin typeface="Arial" pitchFamily="34" charset="0"/>
                <a:cs typeface="Arial" pitchFamily="34" charset="0"/>
              </a:rPr>
              <a:t> Vice-Chancellor &amp; Director, IVRI and Dr. A.K. </a:t>
            </a:r>
            <a:r>
              <a:rPr lang="en-US" sz="1400" b="1" dirty="0" err="1" smtClean="0">
                <a:latin typeface="Arial" pitchFamily="34" charset="0"/>
                <a:cs typeface="Arial" pitchFamily="34" charset="0"/>
              </a:rPr>
              <a:t>Rawat</a:t>
            </a:r>
            <a:r>
              <a:rPr lang="en-US" sz="1400" b="1" dirty="0" smtClean="0">
                <a:latin typeface="Arial" pitchFamily="34" charset="0"/>
                <a:cs typeface="Arial" pitchFamily="34" charset="0"/>
              </a:rPr>
              <a:t>, Adviser, DBT, Co-Chairman, TRPVB-EC inaugurated the Next Generation Sequencing (NGS) facility at TRPVB – TANUVAS </a:t>
            </a:r>
            <a:r>
              <a:rPr lang="en-US" sz="1400" b="1" dirty="0" smtClean="0">
                <a:latin typeface="Times New Roman" pitchFamily="18" charset="0"/>
                <a:cs typeface="Times New Roman" pitchFamily="18" charset="0"/>
              </a:rPr>
              <a:t>on 11.11.2019</a:t>
            </a:r>
            <a:endParaRPr lang="en-IN" sz="1400" dirty="0"/>
          </a:p>
        </p:txBody>
      </p:sp>
      <p:pic>
        <p:nvPicPr>
          <p:cNvPr id="4" name="Picture 3" descr="IMG-20191111-WA0077.jpg"/>
          <p:cNvPicPr>
            <a:picLocks noChangeAspect="1"/>
          </p:cNvPicPr>
          <p:nvPr/>
        </p:nvPicPr>
        <p:blipFill>
          <a:blip r:embed="rId2"/>
          <a:stretch>
            <a:fillRect/>
          </a:stretch>
        </p:blipFill>
        <p:spPr>
          <a:xfrm>
            <a:off x="457200" y="101600"/>
            <a:ext cx="8420100" cy="5613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287</Words>
  <Application>Microsoft Office PowerPoint</Application>
  <PresentationFormat>On-screen Show (4:3)</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Dr. C. Balachandran, Hon’ble Vice Chancellor, TANUVAS ; Dr. R.K. Singh, Hon’ble Vice-Chancellor &amp; Director, IVRI and  Dr. A.K. Rawat, Adviser, DBT, Co-Chairman, TRPVB-EC releasing CaniPRO Gel developed at TRPVB during the 10th Executive Committee meeting held on 11.11.2019. Others present include Dr. V.A. Srinivasan Adviser  NDDB and Former MD, IIL, Hyderabad ; Dr. Ashok Kumar, Assistant Director General, ICAR (Animal Health), New Delhi ; Dr. C.G. Joshi, Director, GBRC, Gujarat (EC Member) ; Dr. G. Dhinakar Raj, Director, Centre for Animal Health Studies, TANUVAS ; Dr. Cecilia Joseph, Director of Research i/c, TANUVAS ; Dr. Tensingh Gnanaraj, Registrar, TANUVAS and Dr. M. Raman, Project Director i/c, TRPVB-TANUVAS</vt:lpstr>
      <vt:lpstr>Dr. C. Balachandran, Hon’ble Vice Chancellor, TANUVAS  and Mr. Sanjeev Naayar, M/s. Biomed, USA exchanging MoU for the Inpouch TF Kit manufacturing; during the 10th Executive Committee and Review Committee Meeting  held at TRPVB Conference Hall on 11.11.2019</vt:lpstr>
      <vt:lpstr>Dr. C. Balachandran, Hon’ble Vice Chancellor, TANUVAS  and Dr. S. Ramamoorthy, CEO, M/s.Palamur Biosciences, Hyderabad exchanging  MoU for the transfer of  CPV VLP  Technology ; during the 10th Executive Committee and Review Committee Meeting  held at TRPVB Conference Hall on 11.11.2019</vt:lpstr>
      <vt:lpstr>Dr. C. Balachandran, Hon’ble Vice Chancellor, TANUVAS is receiving a cheque for Rs.4,00,000/- as tech transfer fee from Dr. Ramamoorthy, CEO , M/s. Palamur Biosciences, Hyderabad  for the transfer of CPV VLP technology during the 10th Executive Committee and Review Committee Meeting  held at TRPVB Conference Hall on 11.11.2019</vt:lpstr>
      <vt:lpstr>Dr. C. Balachandran, Hon’ble Vice Chancellor, TANUVAS ; Dr. R.K. Singh, Hon’ble Vice-Chancellor &amp; Director, IVRI and Dr. A.K. Rawat, Adviser, DBT, Co-Chairman, TRPVB-EC inaugurated the Next Generation Sequencing (NGS) facility at TRPVB – TANUVAS on 11.11.2019</vt:lpstr>
      <vt:lpstr>11.11.2019 Tenth TRPVB Executive Committee and Review Committee Meeting in progress</vt:lpstr>
      <vt:lpstr>Dr. C. Balachandran, Hon’ble Vice Chancellor, TANUVAS ; Dr. R.K. Singh, Hon’ble Vice-Chancellor &amp; Director, IVRI and Dr. A.K. Rawat, Adviser, DBT, Co-Chairman, TRPVB-EC inaugurated the Next Generation Sequencing (NGS) facility at TRPVB – TANUVAS on 11.11.2019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C. Balachandran, Hon’ble Vice Chancellor, TANUVAS ; Dr. R.K. Singh, Hon’ble Vice-Chancellor and Director, IVRI and Dr. A.K. Rawat, Adviser, DBT, Co-Chairman, TRPVB-EC releasing the Product of CaniPRO Gel developed at TRPVB during the 7th Executive Committee meeting held on 26.5.2017. Dr. S. K. Gupta, Former Deputy Director, National Institute of Immunology (NII), New Delhi  is receiving the technology. Others present include Dr. T.J. Harikrishnan, Director of Research, TANUVAS; Dr. H.V. Batra, Former Director, DFRL, DRDO, Mysore; Dr. S.R.Rao, Advisor, DBT-GoI, New Delhi; Dr. G. Dhinakar Raj, Project Director, TRPVB-TANUVAS and Dr. P. I. Ganesan, Director, CAHS, TANUVAS </dc:title>
  <dc:creator>Welcome</dc:creator>
  <cp:lastModifiedBy>Welcome</cp:lastModifiedBy>
  <cp:revision>33</cp:revision>
  <dcterms:created xsi:type="dcterms:W3CDTF">2006-08-16T00:00:00Z</dcterms:created>
  <dcterms:modified xsi:type="dcterms:W3CDTF">2019-11-13T09:40:06Z</dcterms:modified>
</cp:coreProperties>
</file>